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A051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18288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spc="800" kern="0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VNX TERMINAL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914400" y="2011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Intelligence Layer for Prediction Markets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3657600" y="2697480"/>
            <a:ext cx="1828800" cy="13716"/>
          </a:xfrm>
          <a:prstGeom prst="rect">
            <a:avLst/>
          </a:prstGeom>
          <a:solidFill>
            <a:srgbClr val="475569"/>
          </a:solidFill>
          <a:ln/>
        </p:spPr>
      </p:sp>
      <p:sp>
        <p:nvSpPr>
          <p:cNvPr id="7" name="Text 5"/>
          <p:cNvSpPr/>
          <p:nvPr/>
        </p:nvSpPr>
        <p:spPr>
          <a:xfrm>
            <a:off x="1371600" y="28803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edge. Every market. Every platform.</a:t>
            </a:r>
            <a:endParaRPr lang="en-US" sz="1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provide the judgment. We provide everything else.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4400" y="4023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markets are exploding. The tools haven't kept up.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840480" cy="29260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54864" cy="2926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Traders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traders lose money</a:t>
            </a:r>
            <a:endParaRPr lang="en-US" sz="105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Unreliable data driving decisions</a:t>
            </a:r>
            <a:endParaRPr lang="en-US" sz="105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tool measures if strategy actually works</a:t>
            </a:r>
            <a:endParaRPr lang="en-US" sz="105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platform shows different numbers for the same event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846320" y="1371600"/>
            <a:ext cx="3840480" cy="29260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371600"/>
            <a:ext cx="54864" cy="2926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the Industry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74920" y="192024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federal and state legal action against exchanges</a:t>
            </a:r>
            <a:endParaRPr lang="en-US" sz="105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tools acquired by exchanges, losing independence</a:t>
            </a:r>
            <a:endParaRPr lang="en-US" sz="105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industry standard for data quality</a:t>
            </a:r>
            <a:endParaRPr lang="en-US" sz="105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platforms launching monthly with zero analytics support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57200" y="43891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 needs a neutral, independent intelligence platform that shows traders the truth.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18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Opportunity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fastest-growing financial market in history.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745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4173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2C5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$50B+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Market Volume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560320" y="1371600"/>
            <a:ext cx="18745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560320" y="14173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5C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$325B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256032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Annualized Run Rate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663440" y="1371600"/>
            <a:ext cx="18745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63440" y="14173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6B6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66344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Exchanges Applying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766560" y="1371600"/>
            <a:ext cx="18745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766560" y="14173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76656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Analytics Tools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57200" y="274320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markets went from niche to mainstream in 18 months. Robinhood, Cboe, and dozens of new entrants are flooding in. Market fragmentation is accelerating.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there is no analytics platform that covers multiple exchanges with reliable, verified data. Every tool is either exchange-owned (biased), single-platform (incomplete), or shows raw unverified numbers (misleading).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18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VNX Terminal?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analytics and intelligence layer for prediction market traders.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94360" y="1490472"/>
            <a:ext cx="228600" cy="22860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173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Corrected, verified data you can trust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0" y="13258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709160" y="1490472"/>
            <a:ext cx="228600" cy="2286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14173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 coverage: Polymarket, Kalshi, Robinhood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94360" y="2176272"/>
            <a:ext cx="228600" cy="22860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1031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4-model AI ensemble that finds mispricings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0" y="20116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09160" y="2176272"/>
            <a:ext cx="228600" cy="228600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0" y="21031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Professional-grade trade planning calculators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6974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94360" y="2862072"/>
            <a:ext cx="228600" cy="2286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2788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calibration tracking that proves skill vs luck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0" y="26974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09160" y="2862072"/>
            <a:ext cx="228600" cy="22860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0" y="2788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 protection that catches mistakes before they happen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33832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94360" y="3547872"/>
            <a:ext cx="228600" cy="228600"/>
          </a:xfrm>
          <a:prstGeom prst="ellipse">
            <a:avLst/>
          </a:prstGeom>
          <a:solidFill>
            <a:srgbClr val="D946EF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34747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Forward-looking portfolio stress testing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0" y="3383280"/>
            <a:ext cx="3840480" cy="54864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09160" y="3547872"/>
            <a:ext cx="228600" cy="22860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0" y="34747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methodology transparency — click any number, see the math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57200" y="4251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Read-only. We do everything except press the button.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18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Read-Only Is Our Biggest Advantage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execution platform is a legal target. We're immune.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60320" cy="25603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508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Regulatory Immunity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20116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federal lawsuits target exchanges. We can't be sued for trades we don't execute.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91840" y="1371600"/>
            <a:ext cx="2560320" cy="25603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91840" y="1371600"/>
            <a:ext cx="54864" cy="25603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3474720" y="1508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Platform Neutral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474720" y="20116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recommend the OTHER platform when it has a better price. Exchange tools never will.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126480" y="1371600"/>
            <a:ext cx="2560320" cy="25603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371600"/>
            <a:ext cx="54864" cy="25603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1508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Trust by Design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09360" y="20116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API keys. No private keys. No fund access. We cannot touch your money.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206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regulation intensifies, every platform with execution faces existential risk. We face none.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18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Corrected Data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fix the data before you see it. Nobody else does this.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554480"/>
            <a:ext cx="274320" cy="27432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144475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Wash Trade Filter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51560" y="1691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 and self-trading volume removed before display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8229600" cy="6400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0080" y="2331720"/>
            <a:ext cx="274320" cy="2743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/>
          <p:nvPr/>
        </p:nvSpPr>
        <p:spPr>
          <a:xfrm>
            <a:off x="1051560" y="222199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Fee Normalization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51560" y="2468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cost comparison across Polymarket, Kalshi, Robinhood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2926080"/>
            <a:ext cx="8229600" cy="6400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0080" y="3108960"/>
            <a:ext cx="274320" cy="274320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4" name="Text 12"/>
          <p:cNvSpPr/>
          <p:nvPr/>
        </p:nvSpPr>
        <p:spPr>
          <a:xfrm>
            <a:off x="1051560" y="299923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Liquidity Scoring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5156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weighted by actual depth, not face value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8229600" cy="6400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" y="388620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8" name="Text 16"/>
          <p:cNvSpPr/>
          <p:nvPr/>
        </p:nvSpPr>
        <p:spPr>
          <a:xfrm>
            <a:off x="1051560" y="377647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Full Provenance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51560" y="4023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number — see source, methodology, corrections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other prediction market analytics tool corrects for these data quality issues.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18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Cross-Platform Intelligence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exchanges. One view. Every market.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560320" cy="18288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80160"/>
            <a:ext cx="54864" cy="1828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3716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Polymarket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17373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real-time feeds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coverage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data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40080" y="2651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56% of portfolio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91840" y="1280160"/>
            <a:ext cx="2560320" cy="18288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91840" y="1280160"/>
            <a:ext cx="54864" cy="182880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3716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Kalshi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474720" y="17373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real-time feeds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API coverage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pricing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474720" y="2651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31% of portfolio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126480" y="1280160"/>
            <a:ext cx="2560320" cy="18288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26480" y="1280160"/>
            <a:ext cx="54864" cy="18288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6309360" y="13716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Robinhood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09360" y="17373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feed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data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import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309360" y="2651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13% of portfolio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" y="33832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event listed on multiple platforms at different prices. VNX Terminal shows every listing, calculates true spread after fees, and identifies which platform offers better value — in real time.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market fragmentation accelerates with new exchanges launching monthly, this cross-platform capability becomes more valuable, not less.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18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Market Intelligence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mispricings. Understand the rules. Know before you trade.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54864" cy="274320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Edge Detection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scoring identifies markets where prices are systematically mispriced. Persistent category-specific biases identified through proprietary research. Proprietary arbitrage detection and classification across multiple opportunity types.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84632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371600"/>
            <a:ext cx="54864" cy="274320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Resolution Intelligence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74920" y="192024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compiler analyzes resolution rules. Ambiguity scoring and proprietary resolution uncertainty metrics. Cross-platform resolution comparison. Active dispute monitoring. Resolution scenario simulator.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Trade Planning Tools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Professional-grade calculators. You supply the judgment, we supply the math.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60320" cy="11887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94360" y="1508760"/>
            <a:ext cx="228600" cy="2286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Position Calculator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18745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Kelly-optimal sizing with editable inputs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91840" y="1371600"/>
            <a:ext cx="2560320" cy="11887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29000" y="1508760"/>
            <a:ext cx="228600" cy="22860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0" name="Text 8"/>
          <p:cNvSpPr/>
          <p:nvPr/>
        </p:nvSpPr>
        <p:spPr>
          <a:xfrm>
            <a:off x="3749040" y="14630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Platform Comparison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29000" y="18745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market across 3 exchanges with deep-links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126480" y="1371600"/>
            <a:ext cx="2560320" cy="11887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63640" y="1508760"/>
            <a:ext cx="228600" cy="2286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14630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Slippage Simulation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3640" y="18745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fill prices at various sizes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7200" y="2834640"/>
            <a:ext cx="2560320" cy="11887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94360" y="2971800"/>
            <a:ext cx="228600" cy="22860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29260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Monte Carlo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94360" y="33375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simulated paths, portfolio-aware outcomes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291840" y="2834640"/>
            <a:ext cx="2560320" cy="11887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429000" y="2971800"/>
            <a:ext cx="228600" cy="228600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22" name="Text 20"/>
          <p:cNvSpPr/>
          <p:nvPr/>
        </p:nvSpPr>
        <p:spPr>
          <a:xfrm>
            <a:off x="3749040" y="29260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Fee Computation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429000" y="33375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costs including taker/maker differences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126480" y="2834640"/>
            <a:ext cx="2560320" cy="11887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263640" y="2971800"/>
            <a:ext cx="228600" cy="22860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6" name="Text 24"/>
          <p:cNvSpPr/>
          <p:nvPr/>
        </p:nvSpPr>
        <p:spPr>
          <a:xfrm>
            <a:off x="6583680" y="29260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Tax Estimation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263640" y="33375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Multi-scenario tax impact estimation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57200" y="4434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is a calculator, not an advisor. You supply the probability estimate. This keeps us legally classified as a tool.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18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&amp; Smart Money Intelligence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4-model ensemble with deliberation. Real-time whale tracking with decay.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54864" cy="27432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Probability Engine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4-model AI ensemble using multiple frontier LLMs, each with a distinct analytical specialization and a proprietary reconciliation layer.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Deliberation rounds force independent reasoning via a proprietary independence technique that addresses a known fundamental flaw in LLM forecasting. Full reasoning chains visible — not a black box. ForecastBench Brier score: 0.095.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4632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371600"/>
            <a:ext cx="54864" cy="274320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Whale Intelligence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74920" y="19202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tracking of large trades. Thousands of wallets scored on historical profitability using a proprietary Smart Score.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decay tracking. Adverse selection warnings. Consensus analysis. Proprietary toxic flow detection.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18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Order Flow Analytics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what's happening beneath the surface of every market.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7315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25880"/>
            <a:ext cx="54864" cy="7315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39903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Informed Flow Monitor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16733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informed trading detection — identifies when smart money is moving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8229600" cy="7315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7200" y="2194560"/>
            <a:ext cx="54864" cy="73152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22677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Price Impact Analysis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true market depth and estimates slippage impact at various trade sizes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3063240"/>
            <a:ext cx="8229600" cy="7315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3063240"/>
            <a:ext cx="54864" cy="7315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313639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Market Regime Detection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" y="3410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multi-regime classification system per market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3931920"/>
            <a:ext cx="54864" cy="7315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40050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Whale Sensitivity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5800" y="42793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price impact of large trades per market — depth quality scoring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18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Portfolio &amp; Risk Management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your total exposure across 3 platforms. Stress-test before events happen.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positions: 148 active across Polymarket (68), Kalshi (54), Robinhood (26)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matrix revealing hidden connections between your positions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Research-backed position sizing recommendations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and time-based risk heatmaps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Forward-looking scenario simulation across your entire portfolio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Drawdown monitoring with research-backed behavioral warnings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cost tracking for idle capital</a:t>
            </a:r>
            <a:endParaRPr lang="en-US" sz="115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Twin Backtester: proprietary historical replay with rigorous out-of-sample validation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other prediction market tool offers forward-looking portfolio stress testing or backtesting.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18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Personal Performance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your accuracy. Prove your skill. Improve over time.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54864" cy="274320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Calibration &amp; Skill Tracking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40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Brier score (Superforecaster methodology)</a:t>
            </a:r>
            <a:endParaRPr lang="en-US" sz="1000" dirty="0"/>
          </a:p>
          <a:p>
            <a:pPr marL="342900" indent="-342900">
              <a:lnSpc>
                <a:spcPct val="140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CLV: proprietary edge metric that separates skill from luck</a:t>
            </a:r>
            <a:endParaRPr lang="en-US" sz="1000" dirty="0"/>
          </a:p>
          <a:p>
            <a:pPr marL="342900" indent="-342900">
              <a:lnSpc>
                <a:spcPct val="140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Domain-specific calibration curves</a:t>
            </a:r>
            <a:endParaRPr lang="en-US" sz="1000" dirty="0"/>
          </a:p>
          <a:p>
            <a:pPr marL="342900" indent="-342900">
              <a:lnSpc>
                <a:spcPct val="140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Cognitive bias detection and alerts</a:t>
            </a:r>
            <a:endParaRPr lang="en-US" sz="1000" dirty="0"/>
          </a:p>
          <a:p>
            <a:pPr marL="342900" indent="-342900">
              <a:lnSpc>
                <a:spcPct val="140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vs luck decomposition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4632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371600"/>
            <a:ext cx="54864" cy="27432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Thesis Journal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74920" y="19202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Version-controlled investment reasoning. Write your thesis before entering. Track every edit. Get flagged when exit criteria trigger.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Post-resolution automated analysis.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year, this is an irreplaceable record of your intellectual evolution as a forecaster.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18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Behavioral Protection &amp; Community Intelligence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 mistakes before they happen. Harness the wisdom of calibrated crowds.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54864" cy="27432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Behavioral Guardrails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Research-backed warnings powered by academic behavioral finance — covering the most common and costly trading mistakes.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warning is dismissable. We inform, we don't control.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analysis across 40+ data sources with proprietary narrative tracking.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46320" y="1371600"/>
            <a:ext cx="3840480" cy="274320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371600"/>
            <a:ext cx="54864" cy="2743200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Community Intelligence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74920" y="19202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crowd intelligence that weights contributors by proven accuracy and detects signals that simple polling misses.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Weekly/monthly tournaments. Expert leaderboards. Information bounties.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18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Radical Transparency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prove our accuracy. We publish our mistakes.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number on the platform is auditable. Click it and trace it back to the source.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entire signal history is tracked against outcomes and displayed publicly. When we're wrong, we publish post-mortem analyses explaining what the model missed. Bad weeks show.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platform improvement is documented in trader-readable language — not developer release notes, but actual explanations of what changed and how it affects trading decisions.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believe the fastest way to earn trust is to make it easy to verify everything we do.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18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Our Competitive Moat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layers that get stronger over time.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59436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94360" y="1408176"/>
            <a:ext cx="347472" cy="347472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3898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51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97280" y="1325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Proprietary Data Pipeline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57276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Wash trade filters, corrections, and intelligence that require deep domain expertise. Not quickly replicable.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1965960"/>
            <a:ext cx="8229600" cy="59436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94360" y="2093976"/>
            <a:ext cx="347472" cy="347472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0756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51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97280" y="2011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Foundation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97280" y="225856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feature grounded in peer-reviewed academic work. Months of validation baked into the product.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57200" y="2651760"/>
            <a:ext cx="8229600" cy="59436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94360" y="2779776"/>
            <a:ext cx="347472" cy="34747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27614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51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97280" y="26974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Regulatory Architecture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97280" y="294436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from day one to be legally immune. Can't be retrofitted onto an execution platform.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57200" y="3337560"/>
            <a:ext cx="8229600" cy="59436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94360" y="3465576"/>
            <a:ext cx="347472" cy="34747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4472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51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97280" y="3383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Compounding User Data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97280" y="363016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performance history that only grows more valuable. Irreplaceable and non-exportable.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57200" y="4023360"/>
            <a:ext cx="8229600" cy="59436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94360" y="4151376"/>
            <a:ext cx="347472" cy="347472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26" name="Text 24"/>
          <p:cNvSpPr/>
          <p:nvPr/>
        </p:nvSpPr>
        <p:spPr>
          <a:xfrm>
            <a:off x="594360" y="41330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51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097280" y="4069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Platform Neutrality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97280" y="431596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of every exchange. As fragmentation accelerates, our value proposition strengthens.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18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VNX Terminal by the Numbers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scope of what we've built.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5603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371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5C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Pages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291840" y="1280160"/>
            <a:ext cx="25603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91840" y="1371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2C5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291840" y="1920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Exchanges Covered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126480" y="1280160"/>
            <a:ext cx="25603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126480" y="1371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3B82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126480" y="1920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Models in Ensemble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651760"/>
            <a:ext cx="25603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57200" y="27432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6B6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40+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457200" y="32918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Data Sources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291840" y="2651760"/>
            <a:ext cx="25603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91840" y="27432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34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3291840" y="32918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Plugins (VNX Labs)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126480" y="2651760"/>
            <a:ext cx="2560320" cy="1097280"/>
          </a:xfrm>
          <a:prstGeom prst="rect">
            <a:avLst/>
          </a:prstGeom>
          <a:solidFill>
            <a:srgbClr val="110D22"/>
          </a:solidFill>
          <a:ln/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126480" y="27432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6126480" y="32918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Trades Executed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57200" y="41148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is not a dashboard with charts. It's a complete intelligence system where every component strengthens every other. Data correction improves AI accuracy. AI feeds edge detection. Edge feeds trade planning. Performance tracking validates everything after resolution. It's a closed loop.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  •  Prediction Market Intelligence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7315200" y="4709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18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8288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spc="800" kern="0" dirty="0">
                <a:solidFill>
                  <a:srgbClr val="F8FAF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VNX TERMINAL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914400" y="2011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Intelligence Layer for Prediction Markets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0" y="2697480"/>
            <a:ext cx="1828800" cy="13716"/>
          </a:xfrm>
          <a:prstGeom prst="rect">
            <a:avLst/>
          </a:prstGeom>
          <a:solidFill>
            <a:srgbClr val="475569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0" y="28803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edge. Every market. Every platform.</a:t>
            </a:r>
            <a:endParaRPr lang="en-US" sz="1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provide the judgment. We provide everything else.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inquiries@vonotix.com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14400" y="3840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Terminal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VNX Terminal — Prediction Market Intelligence</dc:title>
  <dc:subject>PptxGenJS Presentation</dc:subject>
  <dc:creator>VNX Terminal</dc:creator>
  <cp:lastModifiedBy>VNX Terminal</cp:lastModifiedBy>
  <cp:revision>1</cp:revision>
  <dcterms:created xsi:type="dcterms:W3CDTF">2026-04-01T12:00:15Z</dcterms:created>
  <dcterms:modified xsi:type="dcterms:W3CDTF">2026-04-01T12:00:15Z</dcterms:modified>
</cp:coreProperties>
</file>